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omments/comment1.xml" ContentType="application/vnd.openxmlformats-officedocument.presentationml.comments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8" r:id="rId2"/>
    <p:sldId id="260" r:id="rId3"/>
    <p:sldId id="259" r:id="rId4"/>
    <p:sldId id="257" r:id="rId5"/>
    <p:sldId id="261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Quarter 2 Info" id="{50247367-E46B-4C67-8CB9-EAF1070332D0}">
          <p14:sldIdLst>
            <p14:sldId id="258"/>
            <p14:sldId id="260"/>
          </p14:sldIdLst>
        </p14:section>
        <p14:section name="Quarter 1 Info" id="{246FD06B-4F9C-4FDD-ACEE-00F9D3B2854E}">
          <p14:sldIdLst>
            <p14:sldId id="259"/>
            <p14:sldId id="257"/>
          </p14:sldIdLst>
        </p14:section>
        <p14:section name="Production Info" id="{AE633635-FB27-4DB0-85A3-FB31E88A9837}">
          <p14:sldIdLst>
            <p14:sldId id="261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argaux Judge" initials="MJ" lastIdx="4" clrIdx="0">
    <p:extLst>
      <p:ext uri="{19B8F6BF-5375-455C-9EA6-DF929625EA0E}">
        <p15:presenceInfo xmlns:p15="http://schemas.microsoft.com/office/powerpoint/2012/main" userId="161a6adaf7539da5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0" autoAdjust="0"/>
    <p:restoredTop sz="90239" autoAdjust="0"/>
  </p:normalViewPr>
  <p:slideViewPr>
    <p:cSldViewPr>
      <p:cViewPr varScale="1">
        <p:scale>
          <a:sx n="126" d="100"/>
          <a:sy n="126" d="100"/>
        </p:scale>
        <p:origin x="1083" y="99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2010</c:v>
                </c:pt>
              </c:strCache>
            </c:strRef>
          </c:tx>
          <c:invertIfNegative val="0"/>
          <c:cat>
            <c:strRef>
              <c:f>Sheet1!$A$2:$A$4</c:f>
              <c:strCache>
                <c:ptCount val="3"/>
                <c:pt idx="0">
                  <c:v>January</c:v>
                </c:pt>
                <c:pt idx="1">
                  <c:v>February</c:v>
                </c:pt>
                <c:pt idx="2">
                  <c:v>March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2.2999999999999998</c:v>
                </c:pt>
                <c:pt idx="1">
                  <c:v>2.5</c:v>
                </c:pt>
                <c:pt idx="2">
                  <c:v>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CAF-4B0D-BD00-5CCDA0F82808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2011</c:v>
                </c:pt>
              </c:strCache>
            </c:strRef>
          </c:tx>
          <c:invertIfNegative val="0"/>
          <c:cat>
            <c:strRef>
              <c:f>Sheet1!$A$2:$A$4</c:f>
              <c:strCache>
                <c:ptCount val="3"/>
                <c:pt idx="0">
                  <c:v>January</c:v>
                </c:pt>
                <c:pt idx="1">
                  <c:v>February</c:v>
                </c:pt>
                <c:pt idx="2">
                  <c:v>March</c:v>
                </c:pt>
              </c:strCache>
            </c:strRef>
          </c:cat>
          <c:val>
            <c:numRef>
              <c:f>Sheet1!$C$2:$C$4</c:f>
              <c:numCache>
                <c:formatCode>General</c:formatCode>
                <c:ptCount val="3"/>
                <c:pt idx="0">
                  <c:v>3.3</c:v>
                </c:pt>
                <c:pt idx="1">
                  <c:v>4.4000000000000004</c:v>
                </c:pt>
                <c:pt idx="2">
                  <c:v>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3CAF-4B0D-BD00-5CCDA0F82808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2012</c:v>
                </c:pt>
              </c:strCache>
            </c:strRef>
          </c:tx>
          <c:invertIfNegative val="0"/>
          <c:cat>
            <c:strRef>
              <c:f>Sheet1!$A$2:$A$4</c:f>
              <c:strCache>
                <c:ptCount val="3"/>
                <c:pt idx="0">
                  <c:v>January</c:v>
                </c:pt>
                <c:pt idx="1">
                  <c:v>February</c:v>
                </c:pt>
                <c:pt idx="2">
                  <c:v>March</c:v>
                </c:pt>
              </c:strCache>
            </c:strRef>
          </c:cat>
          <c:val>
            <c:numRef>
              <c:f>Sheet1!$D$2:$D$4</c:f>
              <c:numCache>
                <c:formatCode>General</c:formatCode>
                <c:ptCount val="3"/>
                <c:pt idx="0">
                  <c:v>5</c:v>
                </c:pt>
                <c:pt idx="1">
                  <c:v>4.4000000000000004</c:v>
                </c:pt>
                <c:pt idx="2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3CAF-4B0D-BD00-5CCDA0F8280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363277744"/>
        <c:axId val="495601216"/>
      </c:barChart>
      <c:catAx>
        <c:axId val="363277744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495601216"/>
        <c:crosses val="autoZero"/>
        <c:auto val="1"/>
        <c:lblAlgn val="ctr"/>
        <c:lblOffset val="100"/>
        <c:noMultiLvlLbl val="0"/>
      </c:catAx>
      <c:valAx>
        <c:axId val="49560121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363277744"/>
        <c:crosses val="autoZero"/>
        <c:crossBetween val="between"/>
      </c:valAx>
    </c:plotArea>
    <c:legend>
      <c:legendPos val="r"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4-04-15T14:15:35.520" idx="4">
    <p:pos x="10" y="10"/>
    <p:text>Changed title color here.</p:text>
    <p:extLst>
      <p:ext uri="{C676402C-5697-4E1C-873F-D02D1690AC5C}">
        <p15:threadingInfo xmlns:p15="http://schemas.microsoft.com/office/powerpoint/2012/main" timeZoneBias="240"/>
      </p:ext>
    </p:extLst>
  </p:cm>
</p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FEF9B50-3415-4E90-98BB-993D7B3C1247}" type="datetimeFigureOut">
              <a:rPr lang="en-US" smtClean="0"/>
              <a:t>2/24/2023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255D2E6-02AD-4F18-A030-C9C23C4CDB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17907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First</a:t>
            </a:r>
            <a:r>
              <a:rPr lang="en-US" baseline="0" dirty="0"/>
              <a:t> quarter sales are up, and this was our best quarter since 2009.</a:t>
            </a:r>
          </a:p>
          <a:p>
            <a:endParaRPr lang="en-US" baseline="0" dirty="0"/>
          </a:p>
          <a:p>
            <a:r>
              <a:rPr lang="en-US" baseline="0" dirty="0"/>
              <a:t>We’ve exceeded the goals we originally set for this quarter.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55D2E6-02AD-4F18-A030-C9C23C4CDB3D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12644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FB3EB-8101-47D2-918C-703C14DD0844}" type="datetimeFigureOut">
              <a:rPr lang="en-US" smtClean="0"/>
              <a:t>2/24/2023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CB8A5-FD32-4738-83AA-ECA673A028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29973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FB3EB-8101-47D2-918C-703C14DD0844}" type="datetimeFigureOut">
              <a:rPr lang="en-US" smtClean="0"/>
              <a:t>2/24/2023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CB8A5-FD32-4738-83AA-ECA673A028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43589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FB3EB-8101-47D2-918C-703C14DD0844}" type="datetimeFigureOut">
              <a:rPr lang="en-US" smtClean="0"/>
              <a:t>2/24/2023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CB8A5-FD32-4738-83AA-ECA673A028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86523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FB3EB-8101-47D2-918C-703C14DD0844}" type="datetimeFigureOut">
              <a:rPr lang="en-US" smtClean="0"/>
              <a:t>2/24/2023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CB8A5-FD32-4738-83AA-ECA673A028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89647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FB3EB-8101-47D2-918C-703C14DD0844}" type="datetimeFigureOut">
              <a:rPr lang="en-US" smtClean="0"/>
              <a:t>2/24/2023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CB8A5-FD32-4738-83AA-ECA673A028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7206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FB3EB-8101-47D2-918C-703C14DD0844}" type="datetimeFigureOut">
              <a:rPr lang="en-US" smtClean="0"/>
              <a:t>2/24/2023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CB8A5-FD32-4738-83AA-ECA673A028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69880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FB3EB-8101-47D2-918C-703C14DD0844}" type="datetimeFigureOut">
              <a:rPr lang="en-US" smtClean="0"/>
              <a:t>2/24/2023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CB8A5-FD32-4738-83AA-ECA673A028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88728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FB3EB-8101-47D2-918C-703C14DD0844}" type="datetimeFigureOut">
              <a:rPr lang="en-US" smtClean="0"/>
              <a:t>2/24/2023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CB8A5-FD32-4738-83AA-ECA673A028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08258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FB3EB-8101-47D2-918C-703C14DD0844}" type="datetimeFigureOut">
              <a:rPr lang="en-US" smtClean="0"/>
              <a:t>2/24/2023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CB8A5-FD32-4738-83AA-ECA673A028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95276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FB3EB-8101-47D2-918C-703C14DD0844}" type="datetimeFigureOut">
              <a:rPr lang="en-US" smtClean="0"/>
              <a:t>2/24/2023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CB8A5-FD32-4738-83AA-ECA673A028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64278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FB3EB-8101-47D2-918C-703C14DD0844}" type="datetimeFigureOut">
              <a:rPr lang="en-US" smtClean="0"/>
              <a:t>2/24/2023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CB8A5-FD32-4738-83AA-ECA673A028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01752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9FB3EB-8101-47D2-918C-703C14DD0844}" type="datetimeFigureOut">
              <a:rPr lang="en-US" smtClean="0"/>
              <a:t>2/24/2023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DCB8A5-FD32-4738-83AA-ECA673A028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01439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0000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omments" Target="../comments/comment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2060"/>
                </a:solidFill>
              </a:rPr>
              <a:t>Quarter 2 Sales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The goals for quarter 2 are aggressive.</a:t>
            </a:r>
          </a:p>
          <a:p>
            <a:r>
              <a:rPr lang="en-US" dirty="0"/>
              <a:t>We hope to exceed 2011’s second-quarter sales by 10%.</a:t>
            </a:r>
          </a:p>
          <a:p>
            <a:pPr marL="285750" indent="-285750"/>
            <a:r>
              <a:rPr lang="en-US" dirty="0"/>
              <a:t>Goals for the second quarter of 2012 include increasing sales by 10% above our original goal.</a:t>
            </a:r>
          </a:p>
          <a:p>
            <a:pPr marL="285750" indent="-285750"/>
            <a:r>
              <a:rPr lang="en-US" dirty="0"/>
              <a:t>Each salesperson needs to bring in one new account this quarter.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3490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Quarter 2 - More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There will be opportunities for training </a:t>
            </a:r>
            <a:r>
              <a:rPr lang="en-US"/>
              <a:t>in quarters 2 and 3 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88542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Quarter 1 Sales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Sales in the first quarter were up this year as compared to last year.</a:t>
            </a:r>
          </a:p>
          <a:p>
            <a:r>
              <a:rPr lang="en-US" dirty="0"/>
              <a:t>This was our best quarter in three years.</a:t>
            </a:r>
          </a:p>
          <a:p>
            <a:r>
              <a:rPr lang="en-US" dirty="0"/>
              <a:t>We exceeded the goals set for this quarter.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31841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Quarter 1 Sales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56537872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2931951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Production Flowchart</a:t>
            </a:r>
          </a:p>
        </p:txBody>
      </p:sp>
      <p:sp>
        <p:nvSpPr>
          <p:cNvPr id="4" name="Flowchart: Process 3"/>
          <p:cNvSpPr/>
          <p:nvPr/>
        </p:nvSpPr>
        <p:spPr>
          <a:xfrm>
            <a:off x="457200" y="1647825"/>
            <a:ext cx="2209800" cy="1219202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Sales</a:t>
            </a:r>
          </a:p>
        </p:txBody>
      </p:sp>
      <p:sp>
        <p:nvSpPr>
          <p:cNvPr id="5" name="Flowchart: Process 4"/>
          <p:cNvSpPr/>
          <p:nvPr/>
        </p:nvSpPr>
        <p:spPr>
          <a:xfrm>
            <a:off x="3352800" y="1647825"/>
            <a:ext cx="2209800" cy="1106488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Production</a:t>
            </a:r>
          </a:p>
        </p:txBody>
      </p:sp>
      <p:sp>
        <p:nvSpPr>
          <p:cNvPr id="6" name="Flowchart: Process 5"/>
          <p:cNvSpPr/>
          <p:nvPr/>
        </p:nvSpPr>
        <p:spPr>
          <a:xfrm>
            <a:off x="6248400" y="1636714"/>
            <a:ext cx="2209800" cy="1106487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Delivery</a:t>
            </a:r>
          </a:p>
        </p:txBody>
      </p:sp>
      <p:sp>
        <p:nvSpPr>
          <p:cNvPr id="7" name="Flowchart: Process 6"/>
          <p:cNvSpPr/>
          <p:nvPr/>
        </p:nvSpPr>
        <p:spPr>
          <a:xfrm>
            <a:off x="6292851" y="3733800"/>
            <a:ext cx="2209800" cy="1106488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Service</a:t>
            </a:r>
          </a:p>
        </p:txBody>
      </p:sp>
      <p:sp>
        <p:nvSpPr>
          <p:cNvPr id="8" name="Flowchart: Process 7"/>
          <p:cNvSpPr/>
          <p:nvPr/>
        </p:nvSpPr>
        <p:spPr>
          <a:xfrm>
            <a:off x="3352800" y="3733800"/>
            <a:ext cx="2209800" cy="1106488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Follow-up</a:t>
            </a:r>
          </a:p>
        </p:txBody>
      </p:sp>
      <p:sp>
        <p:nvSpPr>
          <p:cNvPr id="9" name="Flowchart: Process 8"/>
          <p:cNvSpPr/>
          <p:nvPr/>
        </p:nvSpPr>
        <p:spPr>
          <a:xfrm>
            <a:off x="457200" y="3808414"/>
            <a:ext cx="2209800" cy="1106487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Closeout</a:t>
            </a:r>
          </a:p>
        </p:txBody>
      </p:sp>
      <p:sp>
        <p:nvSpPr>
          <p:cNvPr id="10" name="Right Arrow 9"/>
          <p:cNvSpPr/>
          <p:nvPr/>
        </p:nvSpPr>
        <p:spPr>
          <a:xfrm>
            <a:off x="2667000" y="2190750"/>
            <a:ext cx="685800" cy="247650"/>
          </a:xfrm>
          <a:prstGeom prst="right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1" name="Right Arrow 10"/>
          <p:cNvSpPr/>
          <p:nvPr/>
        </p:nvSpPr>
        <p:spPr>
          <a:xfrm>
            <a:off x="5580063" y="2105025"/>
            <a:ext cx="685800" cy="249238"/>
          </a:xfrm>
          <a:prstGeom prst="right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2" name="Right Arrow 11"/>
          <p:cNvSpPr/>
          <p:nvPr/>
        </p:nvSpPr>
        <p:spPr>
          <a:xfrm rot="5400000">
            <a:off x="7072313" y="3100388"/>
            <a:ext cx="990600" cy="276225"/>
          </a:xfrm>
          <a:prstGeom prst="right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3" name="Right Arrow 12"/>
          <p:cNvSpPr/>
          <p:nvPr/>
        </p:nvSpPr>
        <p:spPr>
          <a:xfrm rot="10800000">
            <a:off x="5580063" y="4162425"/>
            <a:ext cx="685800" cy="249238"/>
          </a:xfrm>
          <a:prstGeom prst="right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4" name="Right Arrow 13"/>
          <p:cNvSpPr/>
          <p:nvPr/>
        </p:nvSpPr>
        <p:spPr>
          <a:xfrm rot="10800000">
            <a:off x="2667000" y="4238625"/>
            <a:ext cx="685800" cy="247650"/>
          </a:xfrm>
          <a:prstGeom prst="right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162371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814</TotalTime>
  <Words>141</Words>
  <Application>Microsoft Office PowerPoint</Application>
  <PresentationFormat>On-screen Show (4:3)</PresentationFormat>
  <Paragraphs>23</Paragraphs>
  <Slides>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8" baseType="lpstr">
      <vt:lpstr>Arial</vt:lpstr>
      <vt:lpstr>Calibri</vt:lpstr>
      <vt:lpstr>Office Theme</vt:lpstr>
      <vt:lpstr>Quarter 2 Sales</vt:lpstr>
      <vt:lpstr>Quarter 2 - More</vt:lpstr>
      <vt:lpstr>Quarter 1 Sales</vt:lpstr>
      <vt:lpstr>Quarter 1 Sales</vt:lpstr>
      <vt:lpstr>Production Flowchart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Quarter 1 Sales</dc:title>
  <dc:creator>Margaux Judge</dc:creator>
  <cp:lastModifiedBy>Nat Dunn</cp:lastModifiedBy>
  <cp:revision>15</cp:revision>
  <dcterms:created xsi:type="dcterms:W3CDTF">2012-02-17T03:11:32Z</dcterms:created>
  <dcterms:modified xsi:type="dcterms:W3CDTF">2023-02-24T21:22:41Z</dcterms:modified>
</cp:coreProperties>
</file>