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1" r:id="rId1"/>
  </p:sldMasterIdLst>
  <p:notesMasterIdLst>
    <p:notesMasterId r:id="rId7"/>
  </p:notesMasterIdLst>
  <p:sldIdLst>
    <p:sldId id="259" r:id="rId2"/>
    <p:sldId id="257" r:id="rId3"/>
    <p:sldId id="258" r:id="rId4"/>
    <p:sldId id="260" r:id="rId5"/>
    <p:sldId id="261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Quarter 1 Info" id="{246FD06B-4F9C-4FDD-ACEE-00F9D3B2854E}">
          <p14:sldIdLst>
            <p14:sldId id="259"/>
            <p14:sldId id="257"/>
          </p14:sldIdLst>
        </p14:section>
        <p14:section name="Quarter 2 Info" id="{50247367-E46B-4C67-8CB9-EAF1070332D0}">
          <p14:sldIdLst>
            <p14:sldId id="258"/>
            <p14:sldId id="260"/>
          </p14:sldIdLst>
        </p14:section>
        <p14:section name="Production Info" id="{AE633635-FB27-4DB0-85A3-FB31E88A9837}">
          <p14:sldIdLst>
            <p14:sldId id="261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0" autoAdjust="0"/>
    <p:restoredTop sz="90239" autoAdjust="0"/>
  </p:normalViewPr>
  <p:slideViewPr>
    <p:cSldViewPr>
      <p:cViewPr varScale="1">
        <p:scale>
          <a:sx n="126" d="100"/>
          <a:sy n="126" d="100"/>
        </p:scale>
        <p:origin x="1879" y="75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2022</c:v>
                </c:pt>
              </c:strCache>
            </c:strRef>
          </c:tx>
          <c:invertIfNegative val="0"/>
          <c:cat>
            <c:strRef>
              <c:f>Sheet1!$A$2:$A$4</c:f>
              <c:strCache>
                <c:ptCount val="3"/>
                <c:pt idx="0">
                  <c:v>January</c:v>
                </c:pt>
                <c:pt idx="1">
                  <c:v>February</c:v>
                </c:pt>
                <c:pt idx="2">
                  <c:v>March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2.2999999999999998</c:v>
                </c:pt>
                <c:pt idx="1">
                  <c:v>2.5</c:v>
                </c:pt>
                <c:pt idx="2">
                  <c:v>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B55-4066-9FFE-45F1E4911134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2023</c:v>
                </c:pt>
              </c:strCache>
            </c:strRef>
          </c:tx>
          <c:invertIfNegative val="0"/>
          <c:cat>
            <c:strRef>
              <c:f>Sheet1!$A$2:$A$4</c:f>
              <c:strCache>
                <c:ptCount val="3"/>
                <c:pt idx="0">
                  <c:v>January</c:v>
                </c:pt>
                <c:pt idx="1">
                  <c:v>February</c:v>
                </c:pt>
                <c:pt idx="2">
                  <c:v>March</c:v>
                </c:pt>
              </c:strCache>
            </c:strRef>
          </c:cat>
          <c:val>
            <c:numRef>
              <c:f>Sheet1!$C$2:$C$4</c:f>
              <c:numCache>
                <c:formatCode>General</c:formatCode>
                <c:ptCount val="3"/>
                <c:pt idx="0">
                  <c:v>3.3</c:v>
                </c:pt>
                <c:pt idx="1">
                  <c:v>4.4000000000000004</c:v>
                </c:pt>
                <c:pt idx="2">
                  <c:v>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AB55-4066-9FFE-45F1E4911134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2012</c:v>
                </c:pt>
              </c:strCache>
            </c:strRef>
          </c:tx>
          <c:invertIfNegative val="0"/>
          <c:cat>
            <c:strRef>
              <c:f>Sheet1!$A$2:$A$4</c:f>
              <c:strCache>
                <c:ptCount val="3"/>
                <c:pt idx="0">
                  <c:v>January</c:v>
                </c:pt>
                <c:pt idx="1">
                  <c:v>February</c:v>
                </c:pt>
                <c:pt idx="2">
                  <c:v>March</c:v>
                </c:pt>
              </c:strCache>
            </c:strRef>
          </c:cat>
          <c:val>
            <c:numRef>
              <c:f>Sheet1!$D$2:$D$4</c:f>
              <c:numCache>
                <c:formatCode>General</c:formatCode>
                <c:ptCount val="3"/>
                <c:pt idx="0">
                  <c:v>5</c:v>
                </c:pt>
                <c:pt idx="1">
                  <c:v>4.4000000000000004</c:v>
                </c:pt>
                <c:pt idx="2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AB55-4066-9FFE-45F1E491113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330770928"/>
        <c:axId val="330771320"/>
      </c:barChart>
      <c:catAx>
        <c:axId val="330770928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330771320"/>
        <c:crosses val="autoZero"/>
        <c:auto val="1"/>
        <c:lblAlgn val="ctr"/>
        <c:lblOffset val="100"/>
        <c:noMultiLvlLbl val="0"/>
      </c:catAx>
      <c:valAx>
        <c:axId val="33077132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330770928"/>
        <c:crosses val="autoZero"/>
        <c:crossBetween val="between"/>
      </c:valAx>
    </c:plotArea>
    <c:legend>
      <c:legendPos val="r"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FEF9B50-3415-4E90-98BB-993D7B3C1247}" type="datetimeFigureOut">
              <a:rPr lang="en-US" smtClean="0"/>
              <a:t>2/16/2023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255D2E6-02AD-4F18-A030-C9C23C4CDB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17907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First</a:t>
            </a:r>
            <a:r>
              <a:rPr lang="en-US" baseline="0" dirty="0"/>
              <a:t> quarter sales are up, and this was our best quarter since 2009.</a:t>
            </a:r>
          </a:p>
          <a:p>
            <a:endParaRPr lang="en-US" baseline="0" dirty="0"/>
          </a:p>
          <a:p>
            <a:r>
              <a:rPr lang="en-US" baseline="0" dirty="0"/>
              <a:t>We’ve exceeded the goals we originally set for this quarter.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55D2E6-02AD-4F18-A030-C9C23C4CDB3D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12644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F5C2C8-62FF-1705-21DC-F0BDF0CEA38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5B1CC68-C860-AB69-898A-B87FD3EC98D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4AA4517-F92B-E4B2-7E68-36B7439A89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FB3EB-8101-47D2-918C-703C14DD0844}" type="datetimeFigureOut">
              <a:rPr lang="en-US" smtClean="0"/>
              <a:t>2/16/2023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B8F3CA-CC70-B96D-E6B4-26E8DC693E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8A76017-8DEF-A28D-7882-CA33853A60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CB8A5-FD32-4738-83AA-ECA673A028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0882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442765-4BE8-6859-0C4E-C6177AAFF2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60649B8-1991-F407-C943-2208D9710B0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B1B4A55-7038-8AD3-100F-E12B4D7670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FB3EB-8101-47D2-918C-703C14DD0844}" type="datetimeFigureOut">
              <a:rPr lang="en-US" smtClean="0"/>
              <a:t>2/16/2023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4F10C36-8991-E862-680A-CF8E635728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AC5D52E-03DB-BA4A-285F-5AAB0D2289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CB8A5-FD32-4738-83AA-ECA673A028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38528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ED11A3A-78D8-B04E-7B9E-41038641394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4A9282D-F809-94CC-ADC0-CD307B9515D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F5F2C72-E47D-AEAE-3213-274F265AFE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FB3EB-8101-47D2-918C-703C14DD0844}" type="datetimeFigureOut">
              <a:rPr lang="en-US" smtClean="0"/>
              <a:t>2/16/2023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6DC2D2F-D867-DC10-3C8A-7F1D7894CE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0389C5E-537A-E034-1C3D-0B020E6F2E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CB8A5-FD32-4738-83AA-ECA673A028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63163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E8F866-D2DB-C36C-57AD-2B0AA3B320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85BF842-7326-F6CD-1B85-E04C1AAF7B5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CE17A9B-8ACB-FC33-D0E2-104BD7EDB1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FB3EB-8101-47D2-918C-703C14DD0844}" type="datetimeFigureOut">
              <a:rPr lang="en-US" smtClean="0"/>
              <a:t>2/16/2023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A135EFD-6B2B-AE81-81DD-F0BD17E5C4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4BF71BF-7F0D-0B90-1D4A-A1712EFDF0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CB8A5-FD32-4738-83AA-ECA673A028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45978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E0073D-C657-7E24-D1E7-EA5792D1D4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FB8F87-B654-20A5-6366-0EF4C59D4DF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B6CF29F-4BBD-B4FB-DB6C-CFCAB45EDC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FB3EB-8101-47D2-918C-703C14DD0844}" type="datetimeFigureOut">
              <a:rPr lang="en-US" smtClean="0"/>
              <a:t>2/16/2023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430B01A-C536-FACA-9335-A28D9211D7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9734332-1E59-26F6-73E2-01B7A2E55B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CB8A5-FD32-4738-83AA-ECA673A028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94416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6BE07C-00AE-48F6-B88A-BD65CD6E30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4F1ED1B-DBB0-D2F9-F262-5648F123349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83E4DD2-C119-A416-D986-E0B825EB2C7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4E191D7-6B66-B9BD-D5C2-910E127D4C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FB3EB-8101-47D2-918C-703C14DD0844}" type="datetimeFigureOut">
              <a:rPr lang="en-US" smtClean="0"/>
              <a:t>2/16/2023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60AE535-6F01-CF59-C3C2-D1413F5580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E951762-1867-0C31-FFD0-29A4BE65D7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CB8A5-FD32-4738-83AA-ECA673A028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618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E85AB9-6E32-14BD-F669-86C4537681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C8333FC-E048-B7ED-6727-2B4586913B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F092D8D-DB1A-4EDF-E6CC-165F81FD26A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8059BFD-4B0E-3744-AA74-026AC427955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EBD2053-9992-3B36-C639-6B95A977033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DF6238B-29E3-3476-47E8-E63E863DFA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FB3EB-8101-47D2-918C-703C14DD0844}" type="datetimeFigureOut">
              <a:rPr lang="en-US" smtClean="0"/>
              <a:t>2/16/2023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EAC909-64A4-4A68-FF3E-C1E5F635A0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7ED3083-D1C0-2D36-2E29-0A0CD196C6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CB8A5-FD32-4738-83AA-ECA673A028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89169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4F11CF-40DD-6D8B-2704-8EB000D147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D1B17FF-0909-2237-A555-6E268167BA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FB3EB-8101-47D2-918C-703C14DD0844}" type="datetimeFigureOut">
              <a:rPr lang="en-US" smtClean="0"/>
              <a:t>2/16/2023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74A2CD9-C4B0-AA74-FD30-72112CDEF6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9579601-7DFC-0F96-5F38-DF14D3BEFE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CB8A5-FD32-4738-83AA-ECA673A028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85132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7603E48-4079-4B7E-73E4-B43261483E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FB3EB-8101-47D2-918C-703C14DD0844}" type="datetimeFigureOut">
              <a:rPr lang="en-US" smtClean="0"/>
              <a:t>2/16/2023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52614DB-7254-E39C-5B28-797C8E036C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13886E0-46A8-222C-630C-F02DE0F826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CB8A5-FD32-4738-83AA-ECA673A028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34900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9BA9B8-99A8-7BCA-FFBA-98FBE043FD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C30AF1B-691B-B8A7-C0AE-20899859B6A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35ECE5C-05EC-2167-D089-217E39FEAF4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8C0703E-5784-936F-EA72-33533F90AF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FB3EB-8101-47D2-918C-703C14DD0844}" type="datetimeFigureOut">
              <a:rPr lang="en-US" smtClean="0"/>
              <a:t>2/16/2023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573DEBC-8191-CB84-0E33-B705702EC5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99CD6F9-CF2E-4163-C745-809DB820D8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CB8A5-FD32-4738-83AA-ECA673A028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00492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616FF1-B124-DC83-EE7E-A684C1C275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EB1F456-7959-96EB-872E-E833A2A5237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9B16608-0614-902E-AED4-F837AD7BB30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6DAD643-42C1-31EF-B088-2C46AABE3F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FB3EB-8101-47D2-918C-703C14DD0844}" type="datetimeFigureOut">
              <a:rPr lang="en-US" smtClean="0"/>
              <a:t>2/16/2023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78A3898-17BD-EF3C-5571-791B7F4440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26A9B9E-0FD9-E178-8774-2BF3B06EC4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CB8A5-FD32-4738-83AA-ECA673A028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13644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D43BDCB-2ED7-F302-72CA-2E4FCBDE0F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F83D3E6-54BA-1B5E-A2F8-476CF9C3E7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E13B717-F693-7832-FBB9-49EC7806AA4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9FB3EB-8101-47D2-918C-703C14DD0844}" type="datetimeFigureOut">
              <a:rPr lang="en-US" smtClean="0"/>
              <a:t>2/16/2023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FC36034-7A83-741B-482C-C6A5A078FDE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72A22FF-CA63-ABFA-4897-90BDD4D3135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DCB8A5-FD32-4738-83AA-ECA673A028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01187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2" r:id="rId1"/>
    <p:sldLayoutId id="2147483713" r:id="rId2"/>
    <p:sldLayoutId id="2147483714" r:id="rId3"/>
    <p:sldLayoutId id="2147483715" r:id="rId4"/>
    <p:sldLayoutId id="2147483716" r:id="rId5"/>
    <p:sldLayoutId id="2147483717" r:id="rId6"/>
    <p:sldLayoutId id="2147483718" r:id="rId7"/>
    <p:sldLayoutId id="2147483719" r:id="rId8"/>
    <p:sldLayoutId id="2147483720" r:id="rId9"/>
    <p:sldLayoutId id="2147483721" r:id="rId10"/>
    <p:sldLayoutId id="2147483722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Quarter 1 Sales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Sales in the first quarter were up this year.</a:t>
            </a:r>
          </a:p>
          <a:p>
            <a:r>
              <a:rPr lang="en-US" dirty="0"/>
              <a:t>This was our best quarter in three years.</a:t>
            </a:r>
          </a:p>
          <a:p>
            <a:r>
              <a:rPr lang="en-US" dirty="0"/>
              <a:t>We exceeded the goals set for this quarter.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31841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Quarter 1 Sales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55573828"/>
              </p:ext>
            </p:extLst>
          </p:nvPr>
        </p:nvGraphicFramePr>
        <p:xfrm>
          <a:off x="628650" y="1825625"/>
          <a:ext cx="7886700" cy="43513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2931951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Quarter 2 Sales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The goals for quarter 2 are aggressive.</a:t>
            </a:r>
          </a:p>
          <a:p>
            <a:r>
              <a:rPr lang="en-US" dirty="0"/>
              <a:t>We hope to exceed 2023’s second-quarter sales by 10%.</a:t>
            </a:r>
          </a:p>
          <a:p>
            <a:pPr marL="285750" indent="-285750"/>
            <a:r>
              <a:rPr lang="en-US" dirty="0"/>
              <a:t>Goals for the second quarter </a:t>
            </a:r>
            <a:r>
              <a:rPr lang="en-US"/>
              <a:t>of 2024 </a:t>
            </a:r>
            <a:r>
              <a:rPr lang="en-US" dirty="0"/>
              <a:t>include increasing sales by 10% above our original goal.</a:t>
            </a:r>
          </a:p>
          <a:p>
            <a:pPr marL="285750" indent="-285750"/>
            <a:r>
              <a:rPr lang="en-US" dirty="0"/>
              <a:t>Each salesperson needs to bring in one new account this quarter.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3490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Quarter 2 - More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There will be opportunities for training in quarter 2. </a:t>
            </a:r>
          </a:p>
        </p:txBody>
      </p:sp>
    </p:spTree>
    <p:extLst>
      <p:ext uri="{BB962C8B-B14F-4D97-AF65-F5344CB8AC3E}">
        <p14:creationId xmlns:p14="http://schemas.microsoft.com/office/powerpoint/2010/main" val="33788542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Production Flowchart</a:t>
            </a:r>
          </a:p>
        </p:txBody>
      </p:sp>
      <p:sp>
        <p:nvSpPr>
          <p:cNvPr id="4" name="Flowchart: Process 3"/>
          <p:cNvSpPr/>
          <p:nvPr/>
        </p:nvSpPr>
        <p:spPr>
          <a:xfrm>
            <a:off x="457200" y="1647825"/>
            <a:ext cx="2209800" cy="1219202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Sales</a:t>
            </a:r>
          </a:p>
        </p:txBody>
      </p:sp>
      <p:sp>
        <p:nvSpPr>
          <p:cNvPr id="5" name="Flowchart: Process 4"/>
          <p:cNvSpPr/>
          <p:nvPr/>
        </p:nvSpPr>
        <p:spPr>
          <a:xfrm>
            <a:off x="3352800" y="1647825"/>
            <a:ext cx="2209800" cy="1106488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Production</a:t>
            </a:r>
          </a:p>
        </p:txBody>
      </p:sp>
      <p:sp>
        <p:nvSpPr>
          <p:cNvPr id="6" name="Flowchart: Process 5"/>
          <p:cNvSpPr/>
          <p:nvPr/>
        </p:nvSpPr>
        <p:spPr>
          <a:xfrm>
            <a:off x="6248400" y="1636714"/>
            <a:ext cx="2209800" cy="1106487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Delivery</a:t>
            </a:r>
          </a:p>
        </p:txBody>
      </p:sp>
      <p:sp>
        <p:nvSpPr>
          <p:cNvPr id="7" name="Flowchart: Process 6"/>
          <p:cNvSpPr/>
          <p:nvPr/>
        </p:nvSpPr>
        <p:spPr>
          <a:xfrm>
            <a:off x="6292851" y="3733800"/>
            <a:ext cx="2209800" cy="1106488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Service</a:t>
            </a:r>
          </a:p>
        </p:txBody>
      </p:sp>
      <p:sp>
        <p:nvSpPr>
          <p:cNvPr id="8" name="Flowchart: Process 7"/>
          <p:cNvSpPr/>
          <p:nvPr/>
        </p:nvSpPr>
        <p:spPr>
          <a:xfrm>
            <a:off x="3352800" y="3733800"/>
            <a:ext cx="2209800" cy="1106488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Follow-up</a:t>
            </a:r>
          </a:p>
        </p:txBody>
      </p:sp>
      <p:sp>
        <p:nvSpPr>
          <p:cNvPr id="9" name="Flowchart: Process 8"/>
          <p:cNvSpPr/>
          <p:nvPr/>
        </p:nvSpPr>
        <p:spPr>
          <a:xfrm>
            <a:off x="457200" y="3808414"/>
            <a:ext cx="2209800" cy="1106487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Closeout</a:t>
            </a:r>
          </a:p>
        </p:txBody>
      </p:sp>
      <p:sp>
        <p:nvSpPr>
          <p:cNvPr id="10" name="Right Arrow 9"/>
          <p:cNvSpPr/>
          <p:nvPr/>
        </p:nvSpPr>
        <p:spPr>
          <a:xfrm>
            <a:off x="2667000" y="2190750"/>
            <a:ext cx="685800" cy="247650"/>
          </a:xfrm>
          <a:prstGeom prst="right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1" name="Right Arrow 10"/>
          <p:cNvSpPr/>
          <p:nvPr/>
        </p:nvSpPr>
        <p:spPr>
          <a:xfrm>
            <a:off x="5580063" y="2105025"/>
            <a:ext cx="685800" cy="249238"/>
          </a:xfrm>
          <a:prstGeom prst="right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2" name="Right Arrow 11"/>
          <p:cNvSpPr/>
          <p:nvPr/>
        </p:nvSpPr>
        <p:spPr>
          <a:xfrm rot="5400000">
            <a:off x="7072313" y="3100388"/>
            <a:ext cx="990600" cy="276225"/>
          </a:xfrm>
          <a:prstGeom prst="right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3" name="Right Arrow 12"/>
          <p:cNvSpPr/>
          <p:nvPr/>
        </p:nvSpPr>
        <p:spPr>
          <a:xfrm rot="10800000">
            <a:off x="5580063" y="4162425"/>
            <a:ext cx="685800" cy="249238"/>
          </a:xfrm>
          <a:prstGeom prst="right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4" name="Right Arrow 13"/>
          <p:cNvSpPr/>
          <p:nvPr/>
        </p:nvSpPr>
        <p:spPr>
          <a:xfrm rot="10800000">
            <a:off x="2667000" y="4238625"/>
            <a:ext cx="685800" cy="247650"/>
          </a:xfrm>
          <a:prstGeom prst="right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162371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792</TotalTime>
  <Words>134</Words>
  <Application>Microsoft Office PowerPoint</Application>
  <PresentationFormat>On-screen Show (4:3)</PresentationFormat>
  <Paragraphs>23</Paragraphs>
  <Slides>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Office Theme</vt:lpstr>
      <vt:lpstr>Quarter 1 Sales</vt:lpstr>
      <vt:lpstr>Quarter 1 Sales</vt:lpstr>
      <vt:lpstr>Quarter 2 Sales</vt:lpstr>
      <vt:lpstr>Quarter 2 - More</vt:lpstr>
      <vt:lpstr>Production Flowchart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Quarter 1 Sales</dc:title>
  <dc:creator>Margaux Judge</dc:creator>
  <cp:lastModifiedBy>Nat Dunn</cp:lastModifiedBy>
  <cp:revision>11</cp:revision>
  <dcterms:created xsi:type="dcterms:W3CDTF">2012-02-17T03:11:32Z</dcterms:created>
  <dcterms:modified xsi:type="dcterms:W3CDTF">2023-02-16T22:56:13Z</dcterms:modified>
</cp:coreProperties>
</file>