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17"/>
  </p:handoutMasterIdLst>
  <p:sldIdLst>
    <p:sldId id="289" r:id="rId5"/>
    <p:sldId id="290" r:id="rId6"/>
    <p:sldId id="302" r:id="rId7"/>
    <p:sldId id="301" r:id="rId8"/>
    <p:sldId id="293" r:id="rId9"/>
    <p:sldId id="294" r:id="rId10"/>
    <p:sldId id="303" r:id="rId11"/>
    <p:sldId id="300" r:id="rId12"/>
    <p:sldId id="297" r:id="rId13"/>
    <p:sldId id="299" r:id="rId14"/>
    <p:sldId id="304" r:id="rId15"/>
    <p:sldId id="30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3725" autoAdjust="0"/>
  </p:normalViewPr>
  <p:slideViewPr>
    <p:cSldViewPr snapToGrid="0" showGuides="1">
      <p:cViewPr>
        <p:scale>
          <a:sx n="75" d="100"/>
          <a:sy n="75" d="100"/>
        </p:scale>
        <p:origin x="2592" y="1471"/>
      </p:cViewPr>
      <p:guideLst>
        <p:guide orient="horz" pos="1344"/>
        <p:guide pos="576"/>
        <p:guide orient="horz" pos="3744"/>
        <p:guide pos="3840"/>
      </p:guideLst>
    </p:cSldViewPr>
  </p:slideViewPr>
  <p:outlineViewPr>
    <p:cViewPr>
      <p:scale>
        <a:sx n="33" d="100"/>
        <a:sy n="33" d="100"/>
      </p:scale>
      <p:origin x="0" y="-59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29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dunn\Documents\webucator\courseware\github\courseware-microsoft-powerpoint\ClassFiles\ppt365-tables-and-charts\Exercises\Grad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Grades!$B$11</c:f>
              <c:strCache>
                <c:ptCount val="1"/>
                <c:pt idx="0">
                  <c:v>Math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Grades!$B$12:$B$15</c:f>
              <c:numCache>
                <c:formatCode>General</c:formatCode>
                <c:ptCount val="4"/>
                <c:pt idx="0">
                  <c:v>96</c:v>
                </c:pt>
                <c:pt idx="1">
                  <c:v>70</c:v>
                </c:pt>
                <c:pt idx="2">
                  <c:v>73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72-4C3D-BD8C-58DCCEE4712A}"/>
            </c:ext>
          </c:extLst>
        </c:ser>
        <c:ser>
          <c:idx val="1"/>
          <c:order val="1"/>
          <c:tx>
            <c:strRef>
              <c:f>Grades!$C$11</c:f>
              <c:strCache>
                <c:ptCount val="1"/>
                <c:pt idx="0">
                  <c:v>English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Grades!$C$12:$C$15</c:f>
              <c:numCache>
                <c:formatCode>General</c:formatCode>
                <c:ptCount val="4"/>
                <c:pt idx="0">
                  <c:v>62</c:v>
                </c:pt>
                <c:pt idx="1">
                  <c:v>97</c:v>
                </c:pt>
                <c:pt idx="2">
                  <c:v>74</c:v>
                </c:pt>
                <c:pt idx="3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72-4C3D-BD8C-58DCCEE4712A}"/>
            </c:ext>
          </c:extLst>
        </c:ser>
        <c:ser>
          <c:idx val="2"/>
          <c:order val="2"/>
          <c:tx>
            <c:strRef>
              <c:f>Grades!$D$11</c:f>
              <c:strCache>
                <c:ptCount val="1"/>
                <c:pt idx="0">
                  <c:v>Science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Grades!$D$12:$D$15</c:f>
              <c:numCache>
                <c:formatCode>General</c:formatCode>
                <c:ptCount val="4"/>
                <c:pt idx="0">
                  <c:v>100</c:v>
                </c:pt>
                <c:pt idx="1">
                  <c:v>96</c:v>
                </c:pt>
                <c:pt idx="2">
                  <c:v>67</c:v>
                </c:pt>
                <c:pt idx="3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72-4C3D-BD8C-58DCCEE4712A}"/>
            </c:ext>
          </c:extLst>
        </c:ser>
        <c:ser>
          <c:idx val="3"/>
          <c:order val="3"/>
          <c:tx>
            <c:strRef>
              <c:f>Grades!$E$11</c:f>
              <c:strCache>
                <c:ptCount val="1"/>
                <c:pt idx="0">
                  <c:v>Social Studies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Grades!$E$12:$E$15</c:f>
              <c:numCache>
                <c:formatCode>General</c:formatCode>
                <c:ptCount val="4"/>
                <c:pt idx="0">
                  <c:v>74</c:v>
                </c:pt>
                <c:pt idx="1">
                  <c:v>75</c:v>
                </c:pt>
                <c:pt idx="2">
                  <c:v>73</c:v>
                </c:pt>
                <c:pt idx="3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72-4C3D-BD8C-58DCCEE4712A}"/>
            </c:ext>
          </c:extLst>
        </c:ser>
        <c:ser>
          <c:idx val="4"/>
          <c:order val="4"/>
          <c:tx>
            <c:strRef>
              <c:f>Grades!$F$11</c:f>
              <c:strCache>
                <c:ptCount val="1"/>
                <c:pt idx="0">
                  <c:v>Spanish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Grades!$F$12:$F$15</c:f>
              <c:numCache>
                <c:formatCode>General</c:formatCode>
                <c:ptCount val="4"/>
                <c:pt idx="0">
                  <c:v>96</c:v>
                </c:pt>
                <c:pt idx="1">
                  <c:v>86</c:v>
                </c:pt>
                <c:pt idx="2">
                  <c:v>77</c:v>
                </c:pt>
                <c:pt idx="3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72-4C3D-BD8C-58DCCEE471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8715984"/>
        <c:axId val="100966880"/>
      </c:barChart>
      <c:catAx>
        <c:axId val="44871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966880"/>
        <c:crosses val="autoZero"/>
        <c:auto val="1"/>
        <c:lblAlgn val="ctr"/>
        <c:lblOffset val="100"/>
        <c:noMultiLvlLbl val="0"/>
      </c:catAx>
      <c:valAx>
        <c:axId val="10096688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715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5DC31D-6BBA-1E40-9A7E-1FE0A421F3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9E10C-1649-9148-9887-C4B5DF38CE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65657-3F36-724B-A332-D448C4527D30}" type="datetimeFigureOut">
              <a:t>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9E7DC-2FE3-FA48-929A-C3D3179E1E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0692-4B9B-A444-A85B-911AF05DE3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0D8CC-6079-CB40-AF25-90B118481BE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1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0ADDF-D82C-4780-9143-87E5F529D8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98648" y="813816"/>
            <a:ext cx="64008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2B550A-AB53-4D15-A89E-6EEBB5151B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41448" y="1655064"/>
            <a:ext cx="7315200" cy="1143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DE1EB1-91FE-4CB8-81BD-5BBBFC22C6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8648" y="3027707"/>
            <a:ext cx="68580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60281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11DAB-71A2-44C9-B830-25E19DC5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9B5FD0-EA88-4EA1-89FF-A0346C36D9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2203704"/>
            <a:ext cx="6400800" cy="420624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116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E24C-B229-452F-B387-BA3429761C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CEFA7B-7934-4EAA-8C20-7D9B03B9E5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1981933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3050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3E35BBCA-FB90-42AF-995A-AA6CE87B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3643"/>
          <a:stretch>
            <a:fillRect/>
          </a:stretch>
        </p:blipFill>
        <p:spPr>
          <a:xfrm>
            <a:off x="914400" y="466647"/>
            <a:ext cx="10563726" cy="6391353"/>
          </a:xfrm>
          <a:custGeom>
            <a:avLst/>
            <a:gdLst>
              <a:gd name="connsiteX0" fmla="*/ 0 w 10563726"/>
              <a:gd name="connsiteY0" fmla="*/ 0 h 6391353"/>
              <a:gd name="connsiteX1" fmla="*/ 10563726 w 10563726"/>
              <a:gd name="connsiteY1" fmla="*/ 0 h 6391353"/>
              <a:gd name="connsiteX2" fmla="*/ 10563726 w 10563726"/>
              <a:gd name="connsiteY2" fmla="*/ 6391353 h 6391353"/>
              <a:gd name="connsiteX3" fmla="*/ 0 w 10563726"/>
              <a:gd name="connsiteY3" fmla="*/ 6391353 h 639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3726" h="6391353">
                <a:moveTo>
                  <a:pt x="0" y="0"/>
                </a:moveTo>
                <a:lnTo>
                  <a:pt x="10563726" y="0"/>
                </a:lnTo>
                <a:lnTo>
                  <a:pt x="10563726" y="6391353"/>
                </a:lnTo>
                <a:lnTo>
                  <a:pt x="0" y="6391353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F399BE-6A96-4D58-AF62-861F9AE20C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AE12991-70DA-442D-98F3-6739146463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724912"/>
            <a:ext cx="7772401" cy="36576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778D16-894A-4379-8B5B-DC24234515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5106A418-68CC-4D3D-9032-696498842F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93C440-01C8-4E08-A98E-D76F10D08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913064"/>
            <a:ext cx="6858001" cy="427939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56047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7AA20A23-A33B-4A1B-9162-707282E53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5602"/>
          <a:stretch>
            <a:fillRect/>
          </a:stretch>
        </p:blipFill>
        <p:spPr>
          <a:xfrm>
            <a:off x="1066800" y="523183"/>
            <a:ext cx="10058400" cy="6334817"/>
          </a:xfrm>
          <a:custGeom>
            <a:avLst/>
            <a:gdLst>
              <a:gd name="connsiteX0" fmla="*/ 0 w 10058400"/>
              <a:gd name="connsiteY0" fmla="*/ 0 h 6334817"/>
              <a:gd name="connsiteX1" fmla="*/ 10058400 w 10058400"/>
              <a:gd name="connsiteY1" fmla="*/ 0 h 6334817"/>
              <a:gd name="connsiteX2" fmla="*/ 10058400 w 10058400"/>
              <a:gd name="connsiteY2" fmla="*/ 6334817 h 6334817"/>
              <a:gd name="connsiteX3" fmla="*/ 0 w 10058400"/>
              <a:gd name="connsiteY3" fmla="*/ 6334817 h 633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6334817">
                <a:moveTo>
                  <a:pt x="0" y="0"/>
                </a:moveTo>
                <a:lnTo>
                  <a:pt x="10058400" y="0"/>
                </a:lnTo>
                <a:lnTo>
                  <a:pt x="10058400" y="6334817"/>
                </a:lnTo>
                <a:lnTo>
                  <a:pt x="0" y="6334817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36F446-5EA3-48C4-AA8D-AB9850B03B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B70600-CFB5-4805-BC68-5AE22166B5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951305"/>
            <a:ext cx="7772400" cy="3456432"/>
          </a:xfrm>
        </p:spPr>
        <p:txBody>
          <a:bodyPr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9C8060D-32CA-4A3C-9EAF-A2D3801AB8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22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2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CC92641-A8C8-41F9-8E1C-7C929693C6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CC55B6-E9DA-4B68-A0D8-957F46B465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2062956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63045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C6103AFC-AC4C-4756-AEEE-B0D669AC8C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44880"/>
          <a:stretch>
            <a:fillRect/>
          </a:stretch>
        </p:blipFill>
        <p:spPr>
          <a:xfrm>
            <a:off x="878302" y="469222"/>
            <a:ext cx="10424160" cy="6388778"/>
          </a:xfrm>
          <a:custGeom>
            <a:avLst/>
            <a:gdLst>
              <a:gd name="connsiteX0" fmla="*/ 0 w 10424160"/>
              <a:gd name="connsiteY0" fmla="*/ 0 h 6388778"/>
              <a:gd name="connsiteX1" fmla="*/ 10424160 w 10424160"/>
              <a:gd name="connsiteY1" fmla="*/ 0 h 6388778"/>
              <a:gd name="connsiteX2" fmla="*/ 10424160 w 10424160"/>
              <a:gd name="connsiteY2" fmla="*/ 6388778 h 6388778"/>
              <a:gd name="connsiteX3" fmla="*/ 0 w 10424160"/>
              <a:gd name="connsiteY3" fmla="*/ 6388778 h 6388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4160" h="6388778">
                <a:moveTo>
                  <a:pt x="0" y="0"/>
                </a:moveTo>
                <a:lnTo>
                  <a:pt x="10424160" y="0"/>
                </a:lnTo>
                <a:lnTo>
                  <a:pt x="10424160" y="6388778"/>
                </a:lnTo>
                <a:lnTo>
                  <a:pt x="0" y="6388778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4604EF9-570E-48F5-BA06-DEB9EB7F7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599" y="1460692"/>
            <a:ext cx="6857999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0B30880-FB83-4FD8-B7A4-675D68A479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438570"/>
            <a:ext cx="6858000" cy="395020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838183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9775E2-26ED-4CEF-94F6-7C85D113D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46653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32AB5-76E2-49F4-96EE-B419AF1F0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294859"/>
            <a:ext cx="10058400" cy="3720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7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6" userDrawn="1">
          <p15:clr>
            <a:srgbClr val="F26B43"/>
          </p15:clr>
        </p15:guide>
        <p15:guide id="2" pos="576" userDrawn="1">
          <p15:clr>
            <a:srgbClr val="F26B43"/>
          </p15:clr>
        </p15:guide>
        <p15:guide id="3" pos="7104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pos="2760" userDrawn="1">
          <p15:clr>
            <a:srgbClr val="F26B43"/>
          </p15:clr>
        </p15:guide>
        <p15:guide id="6" pos="4944" userDrawn="1">
          <p15:clr>
            <a:srgbClr val="F26B43"/>
          </p15:clr>
        </p15:guide>
        <p15:guide id="7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E3D5-B129-455A-8D61-5DE355CF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+mj-lt"/>
              </a:rPr>
              <a:t>Elm Elementary School</a:t>
            </a:r>
            <a:br>
              <a:rPr lang="en-US" dirty="0">
                <a:latin typeface="+mj-lt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 House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348B4-1179-40C0-B903-717D79F0A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September 8, 20xx</a:t>
            </a:r>
          </a:p>
          <a:p>
            <a:endParaRPr lang="en-US" dirty="0"/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1077964">
            <a:off x="1811563" y="4144102"/>
            <a:ext cx="1155789" cy="1971643"/>
          </a:xfrm>
          <a:prstGeom prst="rect">
            <a:avLst/>
          </a:prstGeom>
        </p:spPr>
      </p:pic>
      <p:pic>
        <p:nvPicPr>
          <p:cNvPr id="8" name="Graphic 7" descr="Illustration of a blue bag of school supplies character ">
            <a:extLst>
              <a:ext uri="{FF2B5EF4-FFF2-40B4-BE49-F238E27FC236}">
                <a16:creationId xmlns:a16="http://schemas.microsoft.com/office/drawing/2014/main" id="{F3A63EAE-D921-4D74-B1C8-6D0E847DF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22560" y="4391095"/>
            <a:ext cx="2483858" cy="1709233"/>
          </a:xfrm>
          <a:prstGeom prst="rect">
            <a:avLst/>
          </a:prstGeom>
        </p:spPr>
      </p:pic>
      <p:pic>
        <p:nvPicPr>
          <p:cNvPr id="10" name="Graphic 9" descr="Illustration of a purple book character ">
            <a:extLst>
              <a:ext uri="{FF2B5EF4-FFF2-40B4-BE49-F238E27FC236}">
                <a16:creationId xmlns:a16="http://schemas.microsoft.com/office/drawing/2014/main" id="{8A4FC9B1-AAE5-49E7-9209-B1CD7DC8C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6269620" y="4059937"/>
            <a:ext cx="1775352" cy="2059055"/>
          </a:xfrm>
          <a:prstGeom prst="rect">
            <a:avLst/>
          </a:prstGeom>
        </p:spPr>
      </p:pic>
      <p:pic>
        <p:nvPicPr>
          <p:cNvPr id="6" name="Graphic 5" descr="Illustration of a globe character ">
            <a:extLst>
              <a:ext uri="{FF2B5EF4-FFF2-40B4-BE49-F238E27FC236}">
                <a16:creationId xmlns:a16="http://schemas.microsoft.com/office/drawing/2014/main" id="{A1CF0450-3738-4D52-BF18-A90C1F16AC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08174" y="4442978"/>
            <a:ext cx="2213723" cy="1748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50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089901-0028-451D-BEFF-E66F1CA09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Handouts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79B97-A3DA-7541-9D49-39EC686F9E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Translate handouts for parents for whom English is a second language.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Handouts might include: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school phone numbers, e-mail addresses, and Web site addresses.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Copies of classroom and school policies.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materials that children will need for class. </a:t>
            </a:r>
          </a:p>
          <a:p>
            <a:endParaRPr lang="en-US" dirty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35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F278A-CF32-712E-4549-BF65885E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Grading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F7C260-9921-CACC-7C31-452CFF9BD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363915"/>
              </p:ext>
            </p:extLst>
          </p:nvPr>
        </p:nvGraphicFramePr>
        <p:xfrm>
          <a:off x="3708183" y="2316479"/>
          <a:ext cx="6996104" cy="3539574"/>
        </p:xfrm>
        <a:graphic>
          <a:graphicData uri="http://schemas.openxmlformats.org/drawingml/2006/table">
            <a:tbl>
              <a:tblPr firstRow="1">
                <a:tableStyleId>{E929F9F4-4A8F-4326-A1B4-22849713DDAB}</a:tableStyleId>
              </a:tblPr>
              <a:tblGrid>
                <a:gridCol w="1422617">
                  <a:extLst>
                    <a:ext uri="{9D8B030D-6E8A-4147-A177-3AD203B41FA5}">
                      <a16:colId xmlns:a16="http://schemas.microsoft.com/office/drawing/2014/main" val="2390873228"/>
                    </a:ext>
                  </a:extLst>
                </a:gridCol>
                <a:gridCol w="2061029">
                  <a:extLst>
                    <a:ext uri="{9D8B030D-6E8A-4147-A177-3AD203B41FA5}">
                      <a16:colId xmlns:a16="http://schemas.microsoft.com/office/drawing/2014/main" val="39113066"/>
                    </a:ext>
                  </a:extLst>
                </a:gridCol>
                <a:gridCol w="3512458">
                  <a:extLst>
                    <a:ext uri="{9D8B030D-6E8A-4147-A177-3AD203B41FA5}">
                      <a16:colId xmlns:a16="http://schemas.microsoft.com/office/drawing/2014/main" val="3167443093"/>
                    </a:ext>
                  </a:extLst>
                </a:gridCol>
              </a:tblGrid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Letter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Number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4192229911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90-100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Excellent!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546467360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80-89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Good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898306259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70-79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Passing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233148165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D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65-69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Needs work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555087750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F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&lt;65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Uh oh!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847830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392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59F4-FFB8-A3B1-EAEA-618762EB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645887"/>
            <a:ext cx="6400800" cy="685800"/>
          </a:xfrm>
        </p:spPr>
        <p:txBody>
          <a:bodyPr/>
          <a:lstStyle/>
          <a:p>
            <a:pPr algn="ctr"/>
            <a:r>
              <a:rPr lang="en-US" dirty="0"/>
              <a:t>Grades Chart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F82DBBC-C8AD-5950-BEFD-5771F2AC38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443097"/>
              </p:ext>
            </p:extLst>
          </p:nvPr>
        </p:nvGraphicFramePr>
        <p:xfrm>
          <a:off x="602343" y="1589314"/>
          <a:ext cx="11067143" cy="4884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9156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96520-2640-4559-BAB1-ADE3A7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Parents!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D39638-AED5-4483-9DDA-49E033B811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49061"/>
            <a:ext cx="6400800" cy="4206240"/>
          </a:xfrm>
        </p:spPr>
        <p:txBody>
          <a:bodyPr/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Welcome parents to your classroom.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List the goals for the open house: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help parents understand the work their child will be doing throughout the school year.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explain your expectations of their child.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share information about how parents can support their child’s learning.</a:t>
            </a:r>
          </a:p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55DC304-4CC2-4AA6-99F0-241F19673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79457" y="0"/>
            <a:ext cx="3981702" cy="6858000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Graphic 9" descr="Illustration of a blue bag of school supplies character ">
            <a:extLst>
              <a:ext uri="{FF2B5EF4-FFF2-40B4-BE49-F238E27FC236}">
                <a16:creationId xmlns:a16="http://schemas.microsoft.com/office/drawing/2014/main" id="{6F5EC1ED-E527-4E5A-A0D8-3D0719060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48159" y="2203704"/>
            <a:ext cx="3444298" cy="242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5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61755D0-5562-4A11-BF40-227C0B57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Curriculum Goals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-28576" y="0"/>
            <a:ext cx="3987118" cy="6867328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Graphic 4" descr="Illustration of a purple book character">
            <a:extLst>
              <a:ext uri="{FF2B5EF4-FFF2-40B4-BE49-F238E27FC236}">
                <a16:creationId xmlns:a16="http://schemas.microsoft.com/office/drawing/2014/main" id="{66D65075-912A-0B45-A895-6C8FA62F34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688912" y="2074690"/>
            <a:ext cx="2240025" cy="270861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35634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Describe what the students will study during the school year, including the overall curriculum plans and goals.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Include a detailed, colorful syllabus for parents to take home.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Suggest ways that parents can help their child learn, such as reading together for 20 minutes a day.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Use more than one slide to cover this information.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736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4B320A-560D-4493-AA6A-79A2C8DC3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In-class Activity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2FFE3-A7C7-9249-96D4-8D9AC15E01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2800"/>
              </a:lnSpc>
            </a:pPr>
            <a:r>
              <a:rPr lang="en-US" dirty="0"/>
              <a:t>Invite parents to take part in an activity, and then discuss it. Some ideas include: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Solving a math problem, such as estimating the number of beans in a jar.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Writing an encouraging letter to their child. 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Going on a classroom scavenger hunt for their child's work, the books their child likes best, and messages from their child. </a:t>
            </a:r>
          </a:p>
          <a:p>
            <a:endParaRPr lang="en-US" dirty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3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D4A52C-1616-4DE9-8F38-FB14C8732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Information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163D03-0474-4A43-A81C-E7FC3027F2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13294"/>
            <a:ext cx="6400800" cy="4206240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Explain how students will be evaluated and graded.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Tell parents when report cards and progress reports will be sent home.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Describe the amount of homework students can expect.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Provide a calendar of upcoming events, such as class field trips and parent-teacher conferences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4E64823-B1F6-4468-BC94-C8D367BF35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37692" y="1714500"/>
            <a:ext cx="3429000" cy="3429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globe character ">
            <a:extLst>
              <a:ext uri="{FF2B5EF4-FFF2-40B4-BE49-F238E27FC236}">
                <a16:creationId xmlns:a16="http://schemas.microsoft.com/office/drawing/2014/main" id="{ABDECD10-E1E7-4208-B869-09373BB9D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672" y="2491609"/>
            <a:ext cx="2645040" cy="208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46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B7C4AF-BB0C-400D-A8AA-F137B0266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Rules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A4F2D27-80D1-43A4-B893-7086233F71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6716" y="1714500"/>
            <a:ext cx="3429000" cy="3429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ruler character ">
            <a:extLst>
              <a:ext uri="{FF2B5EF4-FFF2-40B4-BE49-F238E27FC236}">
                <a16:creationId xmlns:a16="http://schemas.microsoft.com/office/drawing/2014/main" id="{4B6C31E8-1BAB-42D1-B428-60F38E95BF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23556" flipH="1">
            <a:off x="900791" y="3052708"/>
            <a:ext cx="3041146" cy="96426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2FEA6-8248-4738-93E1-2DBD6D4DB6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47209"/>
            <a:ext cx="6858000" cy="423367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the behavior you expect in your classroom. 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Your class rules might include: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respectful.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responsible.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Follow directions.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punctual.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organized.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a self-starter.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prepared.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698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917F77-243B-4BBF-93F5-981B78189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Policies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flipH="1">
            <a:off x="-81024" y="0"/>
            <a:ext cx="4023360" cy="6929752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Illustration of a pencil character ">
            <a:extLst>
              <a:ext uri="{FF2B5EF4-FFF2-40B4-BE49-F238E27FC236}">
                <a16:creationId xmlns:a16="http://schemas.microsoft.com/office/drawing/2014/main" id="{222ABB80-F4BD-D04A-9014-C1E1AC279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92209">
            <a:off x="715004" y="1795108"/>
            <a:ext cx="1915595" cy="326778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70358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how the school addresses academic and                  behavioral problems.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Outline the school's policies regarding tardiness, absence,       and discipline.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policy information about: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School cancellations for bad weather and other reasons.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Emergency procedures.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Transportation.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After-school activities.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Volunteering.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35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489C1B-E610-4A9C-9D28-118BB1DC5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Involved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95168B-77B1-A847-B1E3-2433BEBFD3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List opportunities for parents to become involved in volunteer programs, advisory councils, and the PTA.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sign-up sheets for parents who are interested in helping to plan parties or special projects for your class. </a:t>
            </a:r>
          </a:p>
          <a:p>
            <a:endParaRPr lang="en-US" dirty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63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16C4-8E88-4788-939C-687DC13FB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916BCB-384D-4A08-BEE7-8E8B4C216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2070" y="1714500"/>
            <a:ext cx="3429000" cy="3429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phic 9" descr="Illustration of a green pencil sharpener character ">
            <a:extLst>
              <a:ext uri="{FF2B5EF4-FFF2-40B4-BE49-F238E27FC236}">
                <a16:creationId xmlns:a16="http://schemas.microsoft.com/office/drawing/2014/main" id="{A5A4FC33-D142-4E28-8346-35D781135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580273" y="2306952"/>
            <a:ext cx="1572593" cy="224409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C9A77-60CE-4D42-8E97-990157A99D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58784"/>
            <a:ext cx="6858000" cy="4233672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Take questions from parents.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Ask parents to fill out a questionnaire about their child. 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areas in which they would like to see their child improve.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their child's personality, interests, and talents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15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ack to school">
      <a:dk1>
        <a:sysClr val="windowText" lastClr="000000"/>
      </a:dk1>
      <a:lt1>
        <a:sysClr val="window" lastClr="FFFFFF"/>
      </a:lt1>
      <a:dk2>
        <a:srgbClr val="445EA2"/>
      </a:dk2>
      <a:lt2>
        <a:srgbClr val="EBEBEB"/>
      </a:lt2>
      <a:accent1>
        <a:srgbClr val="4495A2"/>
      </a:accent1>
      <a:accent2>
        <a:srgbClr val="7CA655"/>
      </a:accent2>
      <a:accent3>
        <a:srgbClr val="DFB240"/>
      </a:accent3>
      <a:accent4>
        <a:srgbClr val="DF8C40"/>
      </a:accent4>
      <a:accent5>
        <a:srgbClr val="DF5D40"/>
      </a:accent5>
      <a:accent6>
        <a:srgbClr val="8760AD"/>
      </a:accent6>
      <a:hlink>
        <a:srgbClr val="DF5D40"/>
      </a:hlink>
      <a:folHlink>
        <a:srgbClr val="8760AD"/>
      </a:folHlink>
    </a:clrScheme>
    <a:fontScheme name="Custom 30">
      <a:majorFont>
        <a:latin typeface="Kristen ITC"/>
        <a:ea typeface=""/>
        <a:cs typeface=""/>
      </a:majorFont>
      <a:minorFont>
        <a:latin typeface="Quir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enHousePresentation_Elementary_Win32_JB_v2" id="{76CC1F8F-1616-4FD5-B5D9-5288357CAB76}" vid="{CCFA5B03-57D1-4BF3-98DD-85D1A7F0AA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04EE7CA-01E4-4C36-A155-A254FEC02701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4EED2D-C894-47C4-9CDD-55EC03B2713B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6c05727-aa75-4e4a-9b5f-8a80a1165891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28431A9B-4B87-4F2F-AB9E-CAE6A6729B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F07EB6-DDE3-49D2-9047-A171C0D29C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 house presentation</Template>
  <TotalTime>111</TotalTime>
  <Words>489</Words>
  <Application>Microsoft Office PowerPoint</Application>
  <PresentationFormat>Widescreen</PresentationFormat>
  <Paragraphs>77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Kristen ITC</vt:lpstr>
      <vt:lpstr>Quire Sans</vt:lpstr>
      <vt:lpstr>Office Theme</vt:lpstr>
      <vt:lpstr>Elm Elementary School </vt:lpstr>
      <vt:lpstr>Welcome Parents!</vt:lpstr>
      <vt:lpstr>Curriculum Goals</vt:lpstr>
      <vt:lpstr>In-class Activity</vt:lpstr>
      <vt:lpstr>Class Information</vt:lpstr>
      <vt:lpstr>Class Rules</vt:lpstr>
      <vt:lpstr>School Policies</vt:lpstr>
      <vt:lpstr>Get Involved </vt:lpstr>
      <vt:lpstr>Questions?</vt:lpstr>
      <vt:lpstr>Handouts </vt:lpstr>
      <vt:lpstr>Grading</vt:lpstr>
      <vt:lpstr>Grades 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Elm Elementary School</dc:title>
  <dc:creator>Nat Dunn</dc:creator>
  <cp:lastModifiedBy>Nat Dunn</cp:lastModifiedBy>
  <cp:revision>6</cp:revision>
  <dcterms:created xsi:type="dcterms:W3CDTF">2023-02-12T21:30:11Z</dcterms:created>
  <dcterms:modified xsi:type="dcterms:W3CDTF">2023-02-12T23:22:09Z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